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80" r:id="rId7"/>
    <p:sldId id="278" r:id="rId8"/>
    <p:sldId id="261" r:id="rId9"/>
    <p:sldId id="273" r:id="rId10"/>
    <p:sldId id="279" r:id="rId11"/>
    <p:sldId id="265" r:id="rId12"/>
    <p:sldId id="292"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4126273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Agriculture_(Plowing)_CNE-v1-p58-H.jpg"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www.flickr.com/photos/shelley_dave/371430801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xhere.com/en/photo/1024980" TargetMode="External"/><Relationship Id="rId5" Type="http://schemas.openxmlformats.org/officeDocument/2006/relationships/image" Target="../media/image5.jp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reativecommons.org/licenses/by/3.0/" TargetMode="External"/><Relationship Id="rId4" Type="http://schemas.openxmlformats.org/officeDocument/2006/relationships/hyperlink" Target="https://www.flickr.com/photos/usdagov/849779976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pxhere.com/en/photo/1493887" TargetMode="External"/><Relationship Id="rId5" Type="http://schemas.openxmlformats.org/officeDocument/2006/relationships/image" Target="../media/image8.jp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www.wallpaperflare.com/computer-engineering-science-tech-wallpaper-bjlej"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goodfreephotos.com/people/girl-with-kittens.jpg.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journalistsresource.org/studies/society/public-health/global-rise-human-infectious-disease-outbreak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pic>
        <p:nvPicPr>
          <p:cNvPr id="3" name="Picture 2" descr="A person standing in a field with a tractor&#10;&#10;Description automatically generated">
            <a:extLst>
              <a:ext uri="{FF2B5EF4-FFF2-40B4-BE49-F238E27FC236}">
                <a16:creationId xmlns:a16="http://schemas.microsoft.com/office/drawing/2014/main" id="{B1810D76-EB2C-1656-E1E6-E6B9E37A1C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407686"/>
            <a:ext cx="12192000" cy="7890033"/>
          </a:xfrm>
          <a:prstGeom prst="rect">
            <a:avLst/>
          </a:prstGeom>
        </p:spPr>
      </p:pic>
      <p:sp>
        <p:nvSpPr>
          <p:cNvPr id="5" name="TextBox 4">
            <a:extLst>
              <a:ext uri="{FF2B5EF4-FFF2-40B4-BE49-F238E27FC236}">
                <a16:creationId xmlns:a16="http://schemas.microsoft.com/office/drawing/2014/main" id="{EA6A3157-3AE1-3A62-DC50-2E1212C73DF5}"/>
              </a:ext>
            </a:extLst>
          </p:cNvPr>
          <p:cNvSpPr txBox="1"/>
          <p:nvPr/>
        </p:nvSpPr>
        <p:spPr>
          <a:xfrm>
            <a:off x="0" y="7482347"/>
            <a:ext cx="12192000" cy="230832"/>
          </a:xfrm>
          <a:prstGeom prst="rect">
            <a:avLst/>
          </a:prstGeom>
          <a:noFill/>
        </p:spPr>
        <p:txBody>
          <a:bodyPr wrap="square" rtlCol="0">
            <a:spAutoFit/>
          </a:bodyPr>
          <a:lstStyle/>
          <a:p>
            <a:r>
              <a:rPr lang="en-US" sz="900">
                <a:hlinkClick r:id="rId5" tooltip="https://commons.wikimedia.org/wiki/File:Agriculture_(Plowing)_CNE-v1-p58-H.jpg"/>
              </a:rPr>
              <a:t>This Photo</a:t>
            </a:r>
            <a:r>
              <a:rPr lang="en-US" sz="900"/>
              <a:t> by Unknown Author is licensed under </a:t>
            </a:r>
            <a:r>
              <a:rPr lang="en-US" sz="900">
                <a:hlinkClick r:id="rId6" tooltip="https://creativecommons.org/licenses/by-sa/3.0/"/>
              </a:rPr>
              <a:t>CC BY-SA</a:t>
            </a:r>
            <a:endParaRPr lang="en-US" sz="900"/>
          </a:p>
        </p:txBody>
      </p:sp>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i="1" dirty="0"/>
              <a:t>CODE CATALYST</a:t>
            </a:r>
            <a:br>
              <a:rPr lang="en-US" b="1" i="1" dirty="0"/>
            </a:br>
            <a:endParaRPr lang="en-US" b="1" i="1"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TEAM CODE CATALYST</a:t>
            </a:r>
          </a:p>
          <a:p>
            <a:r>
              <a:rPr lang="en-US" dirty="0"/>
              <a:t>HARSHVARDHAN TIWARI</a:t>
            </a:r>
          </a:p>
          <a:p>
            <a:r>
              <a:rPr lang="en-US" dirty="0"/>
              <a:t>AADIL HUSSAIN</a:t>
            </a:r>
          </a:p>
          <a:p>
            <a:r>
              <a:rPr lang="en-US" dirty="0"/>
              <a:t>MK. JAYADEEP</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105834" y="457200"/>
            <a:ext cx="5294158" cy="1993392"/>
          </a:xfrm>
        </p:spPr>
        <p:txBody>
          <a:bodyPr anchor="b">
            <a:normAutofit/>
          </a:bodyPr>
          <a:lstStyle/>
          <a:p>
            <a:r>
              <a:rPr lang="en-US" dirty="0"/>
              <a:t>AGENDA</a:t>
            </a:r>
          </a:p>
        </p:txBody>
      </p:sp>
      <p:pic>
        <p:nvPicPr>
          <p:cNvPr id="5" name="Picture 4" descr="Ladybug on a leaf with black aphids&#10;&#10;Description automatically generated">
            <a:extLst>
              <a:ext uri="{FF2B5EF4-FFF2-40B4-BE49-F238E27FC236}">
                <a16:creationId xmlns:a16="http://schemas.microsoft.com/office/drawing/2014/main" id="{8BD836FC-0B09-0C77-964A-648319D5D2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6000" r="4927" b="-1"/>
          <a:stretch/>
        </p:blipFill>
        <p:spPr>
          <a:xfrm>
            <a:off x="-28882" y="10"/>
            <a:ext cx="6115050" cy="6857990"/>
          </a:xfrm>
          <a:prstGeom prst="parallelogram">
            <a:avLst/>
          </a:prstGeom>
          <a:noFill/>
          <a:ln>
            <a:noFill/>
          </a:ln>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105834" y="2752344"/>
            <a:ext cx="5294158" cy="3136392"/>
          </a:xfrm>
        </p:spPr>
        <p:txBody>
          <a:bodyPr anchor="t">
            <a:normAutofit/>
          </a:bodyPr>
          <a:lstStyle/>
          <a:p>
            <a:r>
              <a:rPr lang="en-US" dirty="0"/>
              <a:t>To develop a user-friendly Pest Detection App that utilizes AI to identify and provide information on pests through image analysis, helping farmers, gardeners, TO CONTROL pest. </a:t>
            </a:r>
          </a:p>
        </p:txBody>
      </p:sp>
      <p:sp>
        <p:nvSpPr>
          <p:cNvPr id="6" name="TextBox 5">
            <a:extLst>
              <a:ext uri="{FF2B5EF4-FFF2-40B4-BE49-F238E27FC236}">
                <a16:creationId xmlns:a16="http://schemas.microsoft.com/office/drawing/2014/main" id="{DD4596E4-9DF3-CD92-B6EA-F9F305A8235F}"/>
              </a:ext>
            </a:extLst>
          </p:cNvPr>
          <p:cNvSpPr txBox="1"/>
          <p:nvPr/>
        </p:nvSpPr>
        <p:spPr>
          <a:xfrm>
            <a:off x="3766302"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shelley_dave/371430801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pic>
        <p:nvPicPr>
          <p:cNvPr id="5" name="Picture 4" descr="A group of red bugs on a plant&#10;&#10;Description automatically generated">
            <a:extLst>
              <a:ext uri="{FF2B5EF4-FFF2-40B4-BE49-F238E27FC236}">
                <a16:creationId xmlns:a16="http://schemas.microsoft.com/office/drawing/2014/main" id="{2FD32E80-551D-1F7B-35D6-245EA6E338E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710812" y="1912374"/>
            <a:ext cx="9144000" cy="2286000"/>
          </a:xfrm>
        </p:spPr>
        <p:txBody>
          <a:bodyPr/>
          <a:lstStyle/>
          <a:p>
            <a:r>
              <a:rPr lang="en-US" b="1" dirty="0"/>
              <a:t>Problems </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32619" y="294968"/>
            <a:ext cx="6705599" cy="3134032"/>
          </a:xfrm>
          <a:noFill/>
        </p:spPr>
        <p:txBody>
          <a:bodyPr>
            <a:noAutofit/>
          </a:bodyPr>
          <a:lstStyle/>
          <a:p>
            <a:r>
              <a:rPr lang="en-US" sz="2000" b="1" dirty="0"/>
              <a:t>Farmers and gardeners face crop damage and loss due to pests, leading to economic loss and food scarcity.</a:t>
            </a:r>
            <a:br>
              <a:rPr lang="en-US" sz="2000" b="1" dirty="0"/>
            </a:br>
            <a:br>
              <a:rPr lang="en-US" sz="2000" b="1" dirty="0"/>
            </a:br>
            <a:r>
              <a:rPr lang="en-US" sz="2000" b="1" dirty="0"/>
              <a:t>Up to 20-40% of crop yield is lost to pests annually.</a:t>
            </a:r>
            <a:br>
              <a:rPr lang="en-US" sz="2000" b="1" dirty="0"/>
            </a:br>
            <a:br>
              <a:rPr lang="en-US" sz="2000" b="1" dirty="0"/>
            </a:br>
            <a:r>
              <a:rPr lang="en-US" sz="2000" b="1" dirty="0"/>
              <a:t>Lack of accessible, fast, and reliable pest detection for early intervention.</a:t>
            </a:r>
          </a:p>
        </p:txBody>
      </p:sp>
      <p:pic>
        <p:nvPicPr>
          <p:cNvPr id="4" name="Picture 3" descr="A couple of men in a field&#10;&#10;Description automatically generated">
            <a:extLst>
              <a:ext uri="{FF2B5EF4-FFF2-40B4-BE49-F238E27FC236}">
                <a16:creationId xmlns:a16="http://schemas.microsoft.com/office/drawing/2014/main" id="{93669C77-0544-7626-4DDF-8358AF42594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678043" y="0"/>
            <a:ext cx="4513957" cy="6858000"/>
          </a:xfrm>
          <a:prstGeom prst="rect">
            <a:avLst/>
          </a:prstGeom>
        </p:spPr>
      </p:pic>
      <p:sp>
        <p:nvSpPr>
          <p:cNvPr id="5" name="TextBox 4">
            <a:extLst>
              <a:ext uri="{FF2B5EF4-FFF2-40B4-BE49-F238E27FC236}">
                <a16:creationId xmlns:a16="http://schemas.microsoft.com/office/drawing/2014/main" id="{B03DC5F0-9257-9A71-88BB-699940EBF515}"/>
              </a:ext>
            </a:extLst>
          </p:cNvPr>
          <p:cNvSpPr txBox="1"/>
          <p:nvPr/>
        </p:nvSpPr>
        <p:spPr>
          <a:xfrm>
            <a:off x="6747256" y="6649393"/>
            <a:ext cx="4513957" cy="230832"/>
          </a:xfrm>
          <a:prstGeom prst="rect">
            <a:avLst/>
          </a:prstGeom>
          <a:noFill/>
        </p:spPr>
        <p:txBody>
          <a:bodyPr wrap="square" rtlCol="0">
            <a:spAutoFit/>
          </a:bodyPr>
          <a:lstStyle/>
          <a:p>
            <a:r>
              <a:rPr lang="en-US" sz="900">
                <a:hlinkClick r:id="rId4" tooltip="https://www.flickr.com/photos/usdagov/8497799760"/>
              </a:rPr>
              <a:t>This Photo</a:t>
            </a:r>
            <a:r>
              <a:rPr lang="en-US" sz="900"/>
              <a:t> by Unknown Author is licensed under </a:t>
            </a:r>
            <a:r>
              <a:rPr lang="en-US" sz="900">
                <a:hlinkClick r:id="rId5" tooltip="https://creativecommons.org/licenses/by/3.0/"/>
              </a:rPr>
              <a:t>CC BY</a:t>
            </a:r>
            <a:endParaRPr lang="en-US" sz="900"/>
          </a:p>
        </p:txBody>
      </p:sp>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b="1" i="1" u="sng" dirty="0"/>
              <a:t>Pest detection web application</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b="1" i="1" u="sng" dirty="0"/>
              <a:t>SOLUTION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TO MAKE AN AI DRIVEN WEB APPLICATION THAT IDENTIFY PEST USING IMAGE RECOGNATION.</a:t>
            </a:r>
          </a:p>
          <a:p>
            <a:r>
              <a:rPr lang="en-US" dirty="0"/>
              <a:t>PROPOSITION </a:t>
            </a:r>
          </a:p>
          <a:p>
            <a:pPr lvl="2"/>
            <a:r>
              <a:rPr lang="en-US" dirty="0"/>
              <a:t>QUICK ON THE SPOT PEST IDENTIFICATION</a:t>
            </a:r>
          </a:p>
          <a:p>
            <a:pPr lvl="2"/>
            <a:r>
              <a:rPr lang="en-US" dirty="0"/>
              <a:t>DATABASE OF COMMON PEST </a:t>
            </a:r>
          </a:p>
          <a:p>
            <a:pPr lvl="2"/>
            <a:r>
              <a:rPr lang="en-US" dirty="0"/>
              <a:t>SUGGESTION FOR PEST MANAGEMENT.</a:t>
            </a:r>
          </a:p>
        </p:txBody>
      </p:sp>
      <p:pic>
        <p:nvPicPr>
          <p:cNvPr id="5" name="Picture 4" descr="A small orange bug on a stick&#10;&#10;Description automatically generated">
            <a:extLst>
              <a:ext uri="{FF2B5EF4-FFF2-40B4-BE49-F238E27FC236}">
                <a16:creationId xmlns:a16="http://schemas.microsoft.com/office/drawing/2014/main" id="{9D6B7D91-1E04-DD93-EE97-9C3C4CF0725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0"/>
            <a:ext cx="4860651" cy="68580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network of spheres connected to lines&#10;&#10;Description automatically generated">
            <a:extLst>
              <a:ext uri="{FF2B5EF4-FFF2-40B4-BE49-F238E27FC236}">
                <a16:creationId xmlns:a16="http://schemas.microsoft.com/office/drawing/2014/main" id="{56FD7676-2E06-D561-0D3C-516A0B85E8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348" b="4652"/>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1362437" y="400485"/>
            <a:ext cx="9467127" cy="2527911"/>
          </a:xfrm>
        </p:spPr>
        <p:txBody>
          <a:bodyPr anchor="b">
            <a:normAutofit/>
          </a:bodyPr>
          <a:lstStyle/>
          <a:p>
            <a:r>
              <a:rPr lang="en-US" b="1" u="sng" dirty="0"/>
              <a:t>Workflow and Architecture</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body" sz="quarter" idx="10"/>
          </p:nvPr>
        </p:nvSpPr>
        <p:spPr>
          <a:xfrm>
            <a:off x="1362075" y="3738622"/>
            <a:ext cx="9467850" cy="2527911"/>
          </a:xfrm>
        </p:spPr>
        <p:txBody>
          <a:bodyPr>
            <a:normAutofit/>
          </a:bodyPr>
          <a:lstStyle/>
          <a:p>
            <a:r>
              <a:rPr lang="en-US" b="1" dirty="0"/>
              <a:t>Capture image ➔ AI model processes ➔ Identify pest ➔ Display info and suggested actions.</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563"/>
          </a:xfrm>
        </p:spPr>
        <p:txBody>
          <a:bodyPr anchor="ctr">
            <a:normAutofit/>
          </a:bodyPr>
          <a:lstStyle/>
          <a:p>
            <a:r>
              <a:rPr lang="en-US" b="1" i="1" dirty="0"/>
              <a:t>DESCRIPSION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5"/>
          </p:nvPr>
        </p:nvSpPr>
        <p:spPr>
          <a:xfrm>
            <a:off x="540774" y="1415845"/>
            <a:ext cx="5431761" cy="4487538"/>
          </a:xfrm>
        </p:spPr>
        <p:txBody>
          <a:bodyPr>
            <a:normAutofit/>
          </a:bodyPr>
          <a:lstStyle/>
          <a:p>
            <a:pPr>
              <a:lnSpc>
                <a:spcPct val="140000"/>
              </a:lnSpc>
            </a:pPr>
            <a:r>
              <a:rPr lang="en-US" sz="1600" b="1" dirty="0"/>
              <a:t>Pest Detection App is an AI-powered mobile application designed to help farmers and gardeners quickly and accurately identify pests affecting their crops. By using image recognition technology, users can capture a photo of a pest, and the app will analyze it to identify the species and provide details, such as common symptoms, potential crop damage, and recommended control measures. The app also includes a comprehensive pest database, location-based alerts for regional pest outbreaks, and tracking features to monitor pest issues over time. This tool empowers users with actionable information, helping reduce crop loss and improve pest management efficiency.</a:t>
            </a:r>
          </a:p>
        </p:txBody>
      </p:sp>
      <p:pic>
        <p:nvPicPr>
          <p:cNvPr id="9" name="Picture 8" descr="A close-up of a brain&#10;&#10;Description automatically generated">
            <a:extLst>
              <a:ext uri="{FF2B5EF4-FFF2-40B4-BE49-F238E27FC236}">
                <a16:creationId xmlns:a16="http://schemas.microsoft.com/office/drawing/2014/main" id="{6546A961-78C1-BB24-7576-8AB4D5C5704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5197" r="14586" b="-1"/>
          <a:stretch/>
        </p:blipFill>
        <p:spPr>
          <a:xfrm>
            <a:off x="6219464" y="1790329"/>
            <a:ext cx="5134335" cy="4113054"/>
          </a:xfrm>
          <a:prstGeom prst="rect">
            <a:avLst/>
          </a:prstGeom>
          <a:noFill/>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b="1" dirty="0"/>
              <a:t>Impact </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2878394" cy="4137189"/>
          </a:xfrm>
        </p:spPr>
        <p:txBody>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1691640"/>
            <a:ext cx="4894006" cy="4470329"/>
          </a:xfrm>
          <a:noFill/>
        </p:spPr>
        <p:txBody>
          <a:bodyPr>
            <a:normAutofit/>
          </a:bodyPr>
          <a:lstStyle/>
          <a:p>
            <a:r>
              <a:rPr lang="en-US" sz="2400" b="1" dirty="0">
                <a:latin typeface="Agency FB" panose="020B0503020202020204" pitchFamily="34" charset="0"/>
              </a:rPr>
              <a:t>Environmental Impact: Reduces unnecessary pesticide usage by providing targeted pest control suggestions.</a:t>
            </a:r>
          </a:p>
          <a:p>
            <a:endParaRPr lang="en-US" sz="2400" b="1" dirty="0">
              <a:latin typeface="Agency FB" panose="020B0503020202020204" pitchFamily="34" charset="0"/>
            </a:endParaRPr>
          </a:p>
          <a:p>
            <a:r>
              <a:rPr lang="en-US" sz="2400" b="1" dirty="0">
                <a:latin typeface="Agency FB" panose="020B0503020202020204" pitchFamily="34" charset="0"/>
              </a:rPr>
              <a:t>Sustainability: Supports sustainable agriculture by promoting eco-friendly practices."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green virus under a green background&#10;&#10;Description automatically generated">
            <a:extLst>
              <a:ext uri="{FF2B5EF4-FFF2-40B4-BE49-F238E27FC236}">
                <a16:creationId xmlns:a16="http://schemas.microsoft.com/office/drawing/2014/main" id="{47B36A95-2A1D-96EE-1351-6EB174DB3CB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2058" y="1373802"/>
            <a:ext cx="4766187" cy="45720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DATA</a:t>
            </a:r>
          </a:p>
        </p:txBody>
      </p:sp>
      <p:graphicFrame>
        <p:nvGraphicFramePr>
          <p:cNvPr id="12" name="Table Placeholder 3">
            <a:extLst>
              <a:ext uri="{FF2B5EF4-FFF2-40B4-BE49-F238E27FC236}">
                <a16:creationId xmlns:a16="http://schemas.microsoft.com/office/drawing/2014/main" id="{CB65501E-A327-D358-9D08-A3694677266E}"/>
              </a:ext>
            </a:extLst>
          </p:cNvPr>
          <p:cNvGraphicFramePr>
            <a:graphicFrameLocks noGrp="1"/>
          </p:cNvGraphicFramePr>
          <p:nvPr>
            <p:ph type="tbl" sz="quarter" idx="13"/>
            <p:extLst>
              <p:ext uri="{D42A27DB-BD31-4B8C-83A1-F6EECF244321}">
                <p14:modId xmlns:p14="http://schemas.microsoft.com/office/powerpoint/2010/main" val="1142569179"/>
              </p:ext>
            </p:extLst>
          </p:nvPr>
        </p:nvGraphicFramePr>
        <p:xfrm>
          <a:off x="612775" y="2108200"/>
          <a:ext cx="10972800" cy="3920196"/>
        </p:xfrm>
        <a:graphic>
          <a:graphicData uri="http://schemas.openxmlformats.org/drawingml/2006/table">
            <a:tbl>
              <a:tblPr firstRow="1" bandRow="1">
                <a:tableStyleId>{7E9639D4-E3E2-4D34-9284-5A2195B3D0D7}</a:tableStyleId>
              </a:tblPr>
              <a:tblGrid>
                <a:gridCol w="2743200">
                  <a:extLst>
                    <a:ext uri="{9D8B030D-6E8A-4147-A177-3AD203B41FA5}">
                      <a16:colId xmlns:a16="http://schemas.microsoft.com/office/drawing/2014/main" val="2382218087"/>
                    </a:ext>
                  </a:extLst>
                </a:gridCol>
                <a:gridCol w="2743200">
                  <a:extLst>
                    <a:ext uri="{9D8B030D-6E8A-4147-A177-3AD203B41FA5}">
                      <a16:colId xmlns:a16="http://schemas.microsoft.com/office/drawing/2014/main" val="3953468724"/>
                    </a:ext>
                  </a:extLst>
                </a:gridCol>
                <a:gridCol w="2743200">
                  <a:extLst>
                    <a:ext uri="{9D8B030D-6E8A-4147-A177-3AD203B41FA5}">
                      <a16:colId xmlns:a16="http://schemas.microsoft.com/office/drawing/2014/main" val="4277526474"/>
                    </a:ext>
                  </a:extLst>
                </a:gridCol>
                <a:gridCol w="2743200">
                  <a:extLst>
                    <a:ext uri="{9D8B030D-6E8A-4147-A177-3AD203B41FA5}">
                      <a16:colId xmlns:a16="http://schemas.microsoft.com/office/drawing/2014/main" val="2438884888"/>
                    </a:ext>
                  </a:extLst>
                </a:gridCol>
              </a:tblGrid>
              <a:tr h="653366">
                <a:tc>
                  <a:txBody>
                    <a:bodyPr/>
                    <a:lstStyle/>
                    <a:p>
                      <a:pPr algn="ctr"/>
                      <a:r>
                        <a:rPr lang="en-US" b="0" i="0" dirty="0">
                          <a:latin typeface="+mn-lt"/>
                          <a:cs typeface="Calibri" panose="020F0502020204030204" pitchFamily="34" charset="0"/>
                        </a:rPr>
                        <a:t>CROPS</a:t>
                      </a:r>
                    </a:p>
                  </a:txBody>
                  <a:tcPr anchor="ctr"/>
                </a:tc>
                <a:tc>
                  <a:txBody>
                    <a:bodyPr/>
                    <a:lstStyle/>
                    <a:p>
                      <a:pPr algn="ctr"/>
                      <a:r>
                        <a:rPr lang="en-US" b="0" i="0" dirty="0">
                          <a:latin typeface="+mn-lt"/>
                          <a:cs typeface="Calibri" panose="020F0502020204030204" pitchFamily="34" charset="0"/>
                        </a:rPr>
                        <a:t>MEASUREMENT</a:t>
                      </a:r>
                    </a:p>
                  </a:txBody>
                  <a:tcPr anchor="ctr"/>
                </a:tc>
                <a:tc>
                  <a:txBody>
                    <a:bodyPr/>
                    <a:lstStyle/>
                    <a:p>
                      <a:pPr algn="ctr"/>
                      <a:r>
                        <a:rPr lang="en-US" b="0" i="0" dirty="0">
                          <a:latin typeface="+mn-lt"/>
                          <a:cs typeface="Calibri" panose="020F0502020204030204" pitchFamily="34" charset="0"/>
                        </a:rPr>
                        <a:t>PEST </a:t>
                      </a:r>
                    </a:p>
                  </a:txBody>
                  <a:tcPr anchor="ctr"/>
                </a:tc>
                <a:tc>
                  <a:txBody>
                    <a:bodyPr/>
                    <a:lstStyle/>
                    <a:p>
                      <a:pPr algn="ctr"/>
                      <a:r>
                        <a:rPr lang="en-US" b="0" i="0" dirty="0">
                          <a:latin typeface="+mn-lt"/>
                          <a:cs typeface="Calibri" panose="020F0502020204030204" pitchFamily="34" charset="0"/>
                        </a:rPr>
                        <a:t>TARGET</a:t>
                      </a:r>
                    </a:p>
                  </a:txBody>
                  <a:tcPr anchor="ctr"/>
                </a:tc>
                <a:extLst>
                  <a:ext uri="{0D108BD9-81ED-4DB2-BD59-A6C34878D82A}">
                    <a16:rowId xmlns:a16="http://schemas.microsoft.com/office/drawing/2014/main" val="2857107962"/>
                  </a:ext>
                </a:extLst>
              </a:tr>
              <a:tr h="653366">
                <a:tc>
                  <a:txBody>
                    <a:bodyPr/>
                    <a:lstStyle/>
                    <a:p>
                      <a:pPr algn="ctr"/>
                      <a:r>
                        <a:rPr lang="en-US" b="0" i="0" dirty="0">
                          <a:latin typeface="+mn-lt"/>
                          <a:cs typeface="Calibri" panose="020F0502020204030204" pitchFamily="34" charset="0"/>
                        </a:rPr>
                        <a:t>MAIZE</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20-30</a:t>
                      </a:r>
                    </a:p>
                  </a:txBody>
                  <a:tcPr anchor="ctr"/>
                </a:tc>
                <a:tc>
                  <a:txBody>
                    <a:bodyPr/>
                    <a:lstStyle/>
                    <a:p>
                      <a:pPr algn="ctr"/>
                      <a:r>
                        <a:rPr lang="en-US" b="0" i="0" dirty="0">
                          <a:latin typeface="+mn-lt"/>
                          <a:cs typeface="Calibri" panose="020F0502020204030204" pitchFamily="34" charset="0"/>
                        </a:rPr>
                        <a:t>5-12</a:t>
                      </a:r>
                    </a:p>
                  </a:txBody>
                  <a:tcPr anchor="ctr"/>
                </a:tc>
                <a:extLst>
                  <a:ext uri="{0D108BD9-81ED-4DB2-BD59-A6C34878D82A}">
                    <a16:rowId xmlns:a16="http://schemas.microsoft.com/office/drawing/2014/main" val="1671386868"/>
                  </a:ext>
                </a:extLst>
              </a:tr>
              <a:tr h="653366">
                <a:tc>
                  <a:txBody>
                    <a:bodyPr/>
                    <a:lstStyle/>
                    <a:p>
                      <a:pPr algn="ctr"/>
                      <a:r>
                        <a:rPr lang="en-US" b="0" i="0" dirty="0">
                          <a:latin typeface="+mn-lt"/>
                          <a:cs typeface="Calibri" panose="020F0502020204030204" pitchFamily="34" charset="0"/>
                        </a:rPr>
                        <a:t>FRUITS</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15-20</a:t>
                      </a:r>
                    </a:p>
                  </a:txBody>
                  <a:tcPr anchor="ctr"/>
                </a:tc>
                <a:tc>
                  <a:txBody>
                    <a:bodyPr/>
                    <a:lstStyle/>
                    <a:p>
                      <a:pPr algn="ctr"/>
                      <a:r>
                        <a:rPr lang="en-US" b="0" i="0" dirty="0">
                          <a:latin typeface="+mn-lt"/>
                          <a:cs typeface="Calibri" panose="020F0502020204030204" pitchFamily="34" charset="0"/>
                        </a:rPr>
                        <a:t>3-7</a:t>
                      </a:r>
                    </a:p>
                  </a:txBody>
                  <a:tcPr anchor="ctr"/>
                </a:tc>
                <a:extLst>
                  <a:ext uri="{0D108BD9-81ED-4DB2-BD59-A6C34878D82A}">
                    <a16:rowId xmlns:a16="http://schemas.microsoft.com/office/drawing/2014/main" val="380626418"/>
                  </a:ext>
                </a:extLst>
              </a:tr>
              <a:tr h="653366">
                <a:tc>
                  <a:txBody>
                    <a:bodyPr/>
                    <a:lstStyle/>
                    <a:p>
                      <a:pPr algn="ctr"/>
                      <a:r>
                        <a:rPr lang="en-US" b="0" i="0" dirty="0">
                          <a:latin typeface="+mn-lt"/>
                          <a:cs typeface="Calibri" panose="020F0502020204030204" pitchFamily="34" charset="0"/>
                        </a:rPr>
                        <a:t>WHEAT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30-35</a:t>
                      </a:r>
                    </a:p>
                  </a:txBody>
                  <a:tcPr anchor="ctr"/>
                </a:tc>
                <a:tc>
                  <a:txBody>
                    <a:bodyPr/>
                    <a:lstStyle/>
                    <a:p>
                      <a:pPr algn="ctr"/>
                      <a:r>
                        <a:rPr lang="en-US" b="0" i="0" dirty="0">
                          <a:latin typeface="+mn-lt"/>
                          <a:cs typeface="Calibri" panose="020F0502020204030204" pitchFamily="34" charset="0"/>
                        </a:rPr>
                        <a:t>15-20</a:t>
                      </a:r>
                    </a:p>
                  </a:txBody>
                  <a:tcPr anchor="ctr"/>
                </a:tc>
                <a:extLst>
                  <a:ext uri="{0D108BD9-81ED-4DB2-BD59-A6C34878D82A}">
                    <a16:rowId xmlns:a16="http://schemas.microsoft.com/office/drawing/2014/main" val="2132482967"/>
                  </a:ext>
                </a:extLst>
              </a:tr>
              <a:tr h="653366">
                <a:tc>
                  <a:txBody>
                    <a:bodyPr/>
                    <a:lstStyle/>
                    <a:p>
                      <a:pPr algn="ctr"/>
                      <a:r>
                        <a:rPr lang="en-US" b="0" i="0" dirty="0">
                          <a:latin typeface="+mn-lt"/>
                          <a:cs typeface="Calibri" panose="020F0502020204030204" pitchFamily="34" charset="0"/>
                        </a:rPr>
                        <a:t>PRODUCTION</a:t>
                      </a:r>
                    </a:p>
                  </a:txBody>
                  <a:tcPr anchor="ctr"/>
                </a:tc>
                <a:tc>
                  <a:txBody>
                    <a:bodyPr/>
                    <a:lstStyle/>
                    <a:p>
                      <a:pPr algn="ct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35 ( LOSS )</a:t>
                      </a:r>
                    </a:p>
                  </a:txBody>
                  <a:tcPr anchor="ctr"/>
                </a:tc>
                <a:tc>
                  <a:txBody>
                    <a:bodyPr/>
                    <a:lstStyle/>
                    <a:p>
                      <a:pPr algn="ctr"/>
                      <a:r>
                        <a:rPr lang="en-US" b="0" i="0" dirty="0">
                          <a:latin typeface="+mn-lt"/>
                          <a:cs typeface="Calibri" panose="020F0502020204030204" pitchFamily="34" charset="0"/>
                        </a:rPr>
                        <a:t>90</a:t>
                      </a:r>
                    </a:p>
                  </a:txBody>
                  <a:tcPr anchor="ctr"/>
                </a:tc>
                <a:extLst>
                  <a:ext uri="{0D108BD9-81ED-4DB2-BD59-A6C34878D82A}">
                    <a16:rowId xmlns:a16="http://schemas.microsoft.com/office/drawing/2014/main" val="3936251906"/>
                  </a:ext>
                </a:extLst>
              </a:tr>
              <a:tr h="653366">
                <a:tc>
                  <a:txBody>
                    <a:bodyPr/>
                    <a:lstStyle/>
                    <a:p>
                      <a:pPr algn="ctr"/>
                      <a:r>
                        <a:rPr lang="en-US" b="0" i="0" dirty="0">
                          <a:latin typeface="+mn-lt"/>
                          <a:cs typeface="Calibri" panose="020F0502020204030204" pitchFamily="34" charset="0"/>
                        </a:rPr>
                        <a:t>PROFIT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latin typeface="+mn-lt"/>
                          <a:cs typeface="Calibri" panose="020F0502020204030204" pitchFamily="34" charset="0"/>
                        </a:rPr>
                        <a:t>Percentage (%)</a:t>
                      </a:r>
                    </a:p>
                  </a:txBody>
                  <a:tcPr anchor="ctr"/>
                </a:tc>
                <a:tc>
                  <a:txBody>
                    <a:bodyPr/>
                    <a:lstStyle/>
                    <a:p>
                      <a:pPr algn="ctr"/>
                      <a:r>
                        <a:rPr lang="en-US" b="0" i="0" dirty="0">
                          <a:latin typeface="+mn-lt"/>
                          <a:cs typeface="Calibri" panose="020F0502020204030204" pitchFamily="34" charset="0"/>
                        </a:rPr>
                        <a:t>DOWN BY 25</a:t>
                      </a:r>
                    </a:p>
                  </a:txBody>
                  <a:tcPr anchor="ctr"/>
                </a:tc>
                <a:tc>
                  <a:txBody>
                    <a:bodyPr/>
                    <a:lstStyle/>
                    <a:p>
                      <a:pPr algn="ctr"/>
                      <a:r>
                        <a:rPr lang="en-US" b="0" i="0" dirty="0">
                          <a:latin typeface="+mn-lt"/>
                          <a:cs typeface="Calibri" panose="020F0502020204030204" pitchFamily="34" charset="0"/>
                        </a:rPr>
                        <a:t>5</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423369127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42</TotalTime>
  <Words>372</Words>
  <Application>Microsoft Office PowerPoint</Application>
  <PresentationFormat>Widescreen</PresentationFormat>
  <Paragraphs>64</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Aptos</vt:lpstr>
      <vt:lpstr>Arial</vt:lpstr>
      <vt:lpstr>Calibri</vt:lpstr>
      <vt:lpstr>Calibri Light</vt:lpstr>
      <vt:lpstr>Wingdings</vt:lpstr>
      <vt:lpstr>Custom</vt:lpstr>
      <vt:lpstr>CODE CATALYST </vt:lpstr>
      <vt:lpstr>AGENDA</vt:lpstr>
      <vt:lpstr>Problems </vt:lpstr>
      <vt:lpstr>Farmers and gardeners face crop damage and loss due to pests, leading to economic loss and food scarcity.  Up to 20-40% of crop yield is lost to pests annually.  Lack of accessible, fast, and reliable pest detection for early intervention.</vt:lpstr>
      <vt:lpstr>SOLUTION</vt:lpstr>
      <vt:lpstr>Workflow and Architecture</vt:lpstr>
      <vt:lpstr>DESCRIPSION</vt:lpstr>
      <vt:lpstr>Impact </vt:lpstr>
      <vt:lpstr>DATA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VARDHAN TIWARI</dc:creator>
  <cp:lastModifiedBy>HARSH VARDHAN TIWARI</cp:lastModifiedBy>
  <cp:revision>1</cp:revision>
  <dcterms:created xsi:type="dcterms:W3CDTF">2024-10-29T06:22:00Z</dcterms:created>
  <dcterms:modified xsi:type="dcterms:W3CDTF">2024-10-29T07:04:44Z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